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2" r:id="rId3"/>
    <p:sldId id="282" r:id="rId4"/>
    <p:sldId id="323" r:id="rId5"/>
    <p:sldId id="326" r:id="rId6"/>
    <p:sldId id="324" r:id="rId7"/>
    <p:sldId id="336" r:id="rId8"/>
    <p:sldId id="337" r:id="rId9"/>
    <p:sldId id="338" r:id="rId10"/>
    <p:sldId id="327" r:id="rId11"/>
    <p:sldId id="334" r:id="rId12"/>
    <p:sldId id="335" r:id="rId13"/>
    <p:sldId id="331" r:id="rId14"/>
    <p:sldId id="33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ja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96ED"/>
    <a:srgbClr val="FF0000"/>
    <a:srgbClr val="35ADF7"/>
    <a:srgbClr val="5DB2F9"/>
    <a:srgbClr val="4343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85546" autoAdjust="0"/>
  </p:normalViewPr>
  <p:slideViewPr>
    <p:cSldViewPr>
      <p:cViewPr>
        <p:scale>
          <a:sx n="70" d="100"/>
          <a:sy n="70" d="100"/>
        </p:scale>
        <p:origin x="-10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cs typeface="+mn-cs"/>
              </a:defRPr>
            </a:lvl1pPr>
          </a:lstStyle>
          <a:p>
            <a:pPr>
              <a:defRPr/>
            </a:pPr>
            <a:fld id="{8D6FDE02-0A5A-494E-B9E1-233FF9BF66A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cs typeface="+mn-cs"/>
              </a:defRPr>
            </a:lvl1pPr>
          </a:lstStyle>
          <a:p>
            <a:pPr>
              <a:defRPr/>
            </a:pPr>
            <a:fld id="{8F65F8C7-5852-4A00-977C-9E1D73145AF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4F8C5-5C7B-46E2-BA79-4A38BD2D2470}" type="slidenum">
              <a:rPr lang="hr-HR" smtClean="0">
                <a:cs typeface="Arial" charset="0"/>
              </a:rPr>
              <a:pPr/>
              <a:t>1</a:t>
            </a:fld>
            <a:endParaRPr lang="hr-HR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6A634-9E92-4C12-AF68-3378A86B8AC9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9963F-E1E8-40A7-A68A-158BC72381D6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65F8C7-5852-4A00-977C-9E1D73145AFF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65F8C7-5852-4A00-977C-9E1D73145AFF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65F8C7-5852-4A00-977C-9E1D73145AFF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08738"/>
            <a:ext cx="468313" cy="333375"/>
          </a:xfrm>
          <a:prstGeom prst="rect">
            <a:avLst/>
          </a:prstGeom>
          <a:solidFill>
            <a:srgbClr val="4343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58888" y="6408738"/>
            <a:ext cx="7885112" cy="333375"/>
          </a:xfrm>
          <a:prstGeom prst="rect">
            <a:avLst/>
          </a:prstGeom>
          <a:solidFill>
            <a:srgbClr val="4343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cs typeface="+mn-cs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95288" y="6092825"/>
            <a:ext cx="936625" cy="9366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cs typeface="+mn-cs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500563" y="1150938"/>
            <a:ext cx="4643437" cy="190500"/>
          </a:xfrm>
          <a:prstGeom prst="rect">
            <a:avLst/>
          </a:prstGeom>
          <a:solidFill>
            <a:srgbClr val="4343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cs typeface="+mn-cs"/>
            </a:endParaRPr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684213" y="6381750"/>
            <a:ext cx="358775" cy="358775"/>
          </a:xfrm>
          <a:prstGeom prst="ellipse">
            <a:avLst/>
          </a:prstGeom>
          <a:solidFill>
            <a:srgbClr val="0996E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cs typeface="+mn-cs"/>
            </a:endParaRPr>
          </a:p>
        </p:txBody>
      </p:sp>
      <p:pic>
        <p:nvPicPr>
          <p:cNvPr id="9" name="Picture 12" descr="logo engleski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0"/>
            <a:ext cx="41021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54632-137F-4967-9CD7-ACEE7DC3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/>
              <a:t>Ohrid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11th Workshop SE Education and Reverse Engineering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E5E96-5103-44BB-9891-BB8FCAD0B1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3025" y="260350"/>
            <a:ext cx="2057400" cy="603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019800" cy="603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/>
              <a:t>Ohrid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11th Workshop SE Education and Reverse Engineering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244B4-7A6F-404B-8C65-ACEC9C3F4A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996ED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8888" y="6381750"/>
            <a:ext cx="25209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/>
              <a:t>Ohrid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14CDB8-4B44-43F5-B585-608F33FF4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11th Workshop SE Education and Reverse Engineering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CS"/>
              <a:t>Ohrid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475" y="6381750"/>
            <a:ext cx="4897438" cy="2873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11th Workshop SE Education and Reverse Engineering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A4CF-5F0E-403A-A0C4-E995AF142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73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773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/>
              <a:t>Ohrid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11th Workshop SE Education and Reverse Engineering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47114-B2B5-4E98-88C3-1E96FD045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/>
              <a:t>Ohrid</a:t>
            </a: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11th Workshop SE Education and Reverse Engineering</a:t>
            </a: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40280-C021-403D-8120-40D1993427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58888" y="6381750"/>
            <a:ext cx="252095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CS"/>
              <a:t>Ohrid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92500" y="6381750"/>
            <a:ext cx="489585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11th Workshop SE Education and Reverse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994F5-0277-4CF6-AF51-5E744B003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31913" y="6381750"/>
            <a:ext cx="2519362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CS"/>
              <a:t>Ohrid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92500" y="6381750"/>
            <a:ext cx="489585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11th Workshop SE Education and Reverse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D889E-8127-498E-BC33-3E5AC89F6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/>
              <a:t>Ohrid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11th Workshop SE Education and Reverse Engineering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DA8D6-67AC-4AF9-B138-1943A58761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/>
              <a:t>Ohrid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11th Workshop SE Education and Reverse Engineering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90664-499B-4C45-B75C-79F4D7846F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258888" y="6408738"/>
            <a:ext cx="7885112" cy="333375"/>
          </a:xfrm>
          <a:prstGeom prst="rect">
            <a:avLst/>
          </a:prstGeom>
          <a:solidFill>
            <a:srgbClr val="4343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7991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73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6408738"/>
            <a:ext cx="468313" cy="333375"/>
          </a:xfrm>
          <a:prstGeom prst="rect">
            <a:avLst/>
          </a:prstGeom>
          <a:solidFill>
            <a:srgbClr val="4343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cs typeface="+mn-cs"/>
            </a:endParaRP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71550" y="6408738"/>
            <a:ext cx="25209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sr-Latn-CS"/>
              <a:t>Ohrid</a:t>
            </a:r>
            <a:endParaRPr lang="en-US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19475" y="6381750"/>
            <a:ext cx="48974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 smtClean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11th Workshop SE Education and Reverse Engineering</a:t>
            </a:r>
            <a:endParaRPr lang="en-US" dirty="0"/>
          </a:p>
        </p:txBody>
      </p:sp>
      <p:sp>
        <p:nvSpPr>
          <p:cNvPr id="60424" name="Oval 8"/>
          <p:cNvSpPr>
            <a:spLocks noChangeArrowheads="1"/>
          </p:cNvSpPr>
          <p:nvPr/>
        </p:nvSpPr>
        <p:spPr bwMode="auto">
          <a:xfrm>
            <a:off x="395288" y="6092825"/>
            <a:ext cx="936625" cy="9366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cs typeface="+mn-cs"/>
            </a:endParaRPr>
          </a:p>
        </p:txBody>
      </p:sp>
      <p:sp>
        <p:nvSpPr>
          <p:cNvPr id="604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408738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318133F3-B76E-4A17-9BD7-4F0A7366D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0426" name="Oval 10"/>
          <p:cNvSpPr>
            <a:spLocks noChangeArrowheads="1"/>
          </p:cNvSpPr>
          <p:nvPr/>
        </p:nvSpPr>
        <p:spPr bwMode="auto">
          <a:xfrm>
            <a:off x="684213" y="6381750"/>
            <a:ext cx="358775" cy="358775"/>
          </a:xfrm>
          <a:prstGeom prst="ellipse">
            <a:avLst/>
          </a:prstGeom>
          <a:solidFill>
            <a:srgbClr val="0996E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cs typeface="+mn-cs"/>
            </a:endParaRP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250825" y="1412875"/>
            <a:ext cx="8893175" cy="144463"/>
          </a:xfrm>
          <a:prstGeom prst="rect">
            <a:avLst/>
          </a:prstGeom>
          <a:solidFill>
            <a:srgbClr val="4343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cs typeface="+mn-cs"/>
            </a:endParaRP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395288" y="1557338"/>
            <a:ext cx="8748712" cy="71437"/>
          </a:xfrm>
          <a:prstGeom prst="rect">
            <a:avLst/>
          </a:prstGeom>
          <a:solidFill>
            <a:srgbClr val="0996E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5" r:id="rId4"/>
    <p:sldLayoutId id="2147483664" r:id="rId5"/>
    <p:sldLayoutId id="2147483669" r:id="rId6"/>
    <p:sldLayoutId id="2147483670" r:id="rId7"/>
    <p:sldLayoutId id="2147483663" r:id="rId8"/>
    <p:sldLayoutId id="2147483662" r:id="rId9"/>
    <p:sldLayoutId id="2147483661" r:id="rId10"/>
    <p:sldLayoutId id="2147483660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education/pub/pdf/higher/erasmus1011_en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52738"/>
            <a:ext cx="7916862" cy="1470025"/>
          </a:xfrm>
        </p:spPr>
        <p:txBody>
          <a:bodyPr/>
          <a:lstStyle/>
          <a:p>
            <a:r>
              <a:rPr lang="en-US" sz="4000" dirty="0" smtClean="0"/>
              <a:t>Internationalization of Higher Education: A Case Study of the New</a:t>
            </a:r>
            <a:r>
              <a:rPr lang="hr-HR" sz="4000" dirty="0" smtClean="0"/>
              <a:t> </a:t>
            </a:r>
            <a:r>
              <a:rPr lang="en-GB" sz="4000" dirty="0" smtClean="0"/>
              <a:t>D</a:t>
            </a:r>
            <a:r>
              <a:rPr lang="hr-HR" sz="4000" dirty="0" err="1" smtClean="0"/>
              <a:t>octoral</a:t>
            </a:r>
            <a:r>
              <a:rPr lang="en-GB" sz="4000" dirty="0" smtClean="0"/>
              <a:t> S</a:t>
            </a:r>
            <a:r>
              <a:rPr lang="hr-HR" sz="4000" dirty="0" err="1" smtClean="0"/>
              <a:t>tudy</a:t>
            </a:r>
            <a:r>
              <a:rPr lang="en-GB" sz="4000" dirty="0" smtClean="0"/>
              <a:t> </a:t>
            </a:r>
            <a:r>
              <a:rPr lang="hr-HR" sz="4000" dirty="0" err="1" smtClean="0"/>
              <a:t>of</a:t>
            </a:r>
            <a:r>
              <a:rPr lang="hr-HR" sz="4000" dirty="0" smtClean="0"/>
              <a:t> </a:t>
            </a:r>
            <a:r>
              <a:rPr lang="en-GB" sz="4000" dirty="0" smtClean="0"/>
              <a:t>I</a:t>
            </a:r>
            <a:r>
              <a:rPr lang="hr-HR" sz="4000" dirty="0" err="1" smtClean="0"/>
              <a:t>nformatics</a:t>
            </a:r>
            <a:r>
              <a:rPr lang="hr-HR" sz="4000" dirty="0" smtClean="0"/>
              <a:t> at</a:t>
            </a:r>
            <a:r>
              <a:rPr lang="en-US" sz="4000" dirty="0" smtClean="0"/>
              <a:t> Rijeka</a:t>
            </a:r>
            <a:r>
              <a:rPr lang="hr-HR" sz="4000" dirty="0" smtClean="0"/>
              <a:t> </a:t>
            </a:r>
            <a:r>
              <a:rPr lang="hr-HR" sz="4000" dirty="0" err="1" smtClean="0"/>
              <a:t>University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084763"/>
            <a:ext cx="6873875" cy="1465262"/>
          </a:xfrm>
        </p:spPr>
        <p:txBody>
          <a:bodyPr/>
          <a:lstStyle/>
          <a:p>
            <a:r>
              <a:rPr lang="hr-HR" sz="2800" smtClean="0"/>
              <a:t>Maja Matetić, majam@inf.uniri.hr</a:t>
            </a:r>
          </a:p>
          <a:p>
            <a:r>
              <a:rPr lang="hr-HR" sz="2800" smtClean="0"/>
              <a:t>Marija Brkić, mbrkic@inf.uniri.hr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Study</a:t>
            </a:r>
            <a:r>
              <a:rPr lang="hr-HR" dirty="0" smtClean="0"/>
              <a:t> </a:t>
            </a:r>
            <a:r>
              <a:rPr lang="hr-HR" dirty="0" err="1" smtClean="0"/>
              <a:t>requirements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14CDB8-4B44-43F5-B585-608F33FF4DB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806" y="2239963"/>
            <a:ext cx="7162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Institutional strategy for </a:t>
            </a:r>
            <a:r>
              <a:rPr lang="hr-HR" sz="3600" dirty="0" err="1" smtClean="0"/>
              <a:t>doctoral</a:t>
            </a:r>
            <a:r>
              <a:rPr lang="hr-HR" sz="3600" dirty="0" smtClean="0"/>
              <a:t> </a:t>
            </a:r>
            <a:r>
              <a:rPr lang="en-GB" sz="3600" dirty="0" smtClean="0"/>
              <a:t>study programme development</a:t>
            </a:r>
            <a:r>
              <a:rPr lang="en-GB" dirty="0" smtClean="0"/>
              <a:t/>
            </a:r>
            <a:br>
              <a:rPr lang="en-GB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E</a:t>
            </a:r>
            <a:r>
              <a:rPr lang="en-US" sz="2800" dirty="0" err="1" smtClean="0"/>
              <a:t>ducation</a:t>
            </a:r>
            <a:r>
              <a:rPr lang="en-US" sz="2800" dirty="0" smtClean="0"/>
              <a:t> of experts, who will contribute to a rapid transmission of scientifically established solutions into practice</a:t>
            </a:r>
            <a:endParaRPr lang="hr-HR" sz="2800" dirty="0" smtClean="0"/>
          </a:p>
          <a:p>
            <a:r>
              <a:rPr lang="hr-HR" sz="2800" dirty="0" smtClean="0"/>
              <a:t>S</a:t>
            </a:r>
            <a:r>
              <a:rPr lang="en-US" sz="2800" dirty="0" err="1" smtClean="0"/>
              <a:t>tudents</a:t>
            </a:r>
            <a:r>
              <a:rPr lang="en-US" sz="2800" dirty="0" smtClean="0"/>
              <a:t> will be actively involved in the scientific and research work</a:t>
            </a:r>
            <a:r>
              <a:rPr lang="hr-HR" sz="2800" dirty="0" smtClean="0"/>
              <a:t>.</a:t>
            </a:r>
          </a:p>
          <a:p>
            <a:r>
              <a:rPr lang="en-US" sz="2800" dirty="0" smtClean="0"/>
              <a:t>Scientifically grounded development of information systems is in accordance with the European and national strategic priorities, and the requirements of sustainable development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14CDB8-4B44-43F5-B585-608F33FF4DB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err="1" smtClean="0"/>
              <a:t>Erasmus</a:t>
            </a:r>
            <a:r>
              <a:rPr lang="hr-HR" sz="2800" dirty="0" smtClean="0"/>
              <a:t> </a:t>
            </a:r>
            <a:r>
              <a:rPr lang="hr-HR" sz="2800" dirty="0" err="1" smtClean="0"/>
              <a:t>Mundus</a:t>
            </a:r>
            <a:r>
              <a:rPr lang="hr-HR" sz="2800" dirty="0" smtClean="0"/>
              <a:t> </a:t>
            </a:r>
            <a:r>
              <a:rPr lang="hr-HR" sz="2800" dirty="0" err="1" smtClean="0"/>
              <a:t>Programme</a:t>
            </a:r>
            <a:r>
              <a:rPr lang="hr-HR" sz="2800" dirty="0" smtClean="0"/>
              <a:t> </a:t>
            </a:r>
            <a:r>
              <a:rPr lang="hr-HR" sz="2800" dirty="0" err="1" smtClean="0"/>
              <a:t>experience</a:t>
            </a:r>
            <a:r>
              <a:rPr lang="hr-HR" sz="2800" dirty="0" smtClean="0"/>
              <a:t> at Department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Informatics</a:t>
            </a:r>
            <a:r>
              <a:rPr lang="hr-HR" sz="2800" dirty="0" smtClean="0"/>
              <a:t> (UNIRI)</a:t>
            </a:r>
            <a:endParaRPr lang="hr-HR" sz="2800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</p:nvPr>
        </p:nvGraphicFramePr>
        <p:xfrm>
          <a:off x="467544" y="2204864"/>
          <a:ext cx="8229600" cy="201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Academic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year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Student exchange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Staff</a:t>
                      </a:r>
                      <a:r>
                        <a:rPr lang="hr-HR" sz="2400" dirty="0" smtClean="0"/>
                        <a:t> exchange</a:t>
                      </a:r>
                      <a:endParaRPr lang="hr-H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2009/10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2010/11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3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2011/12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4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</a:t>
                      </a:r>
                      <a:endParaRPr lang="hr-H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14CDB8-4B44-43F5-B585-608F33FF4DB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TekstniOkvir 8"/>
          <p:cNvSpPr txBox="1"/>
          <p:nvPr/>
        </p:nvSpPr>
        <p:spPr>
          <a:xfrm>
            <a:off x="251520" y="4221088"/>
            <a:ext cx="871103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u="none" dirty="0" err="1" smtClean="0"/>
              <a:t>University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of</a:t>
            </a:r>
            <a:r>
              <a:rPr lang="hr-HR" sz="2400" u="none" dirty="0" smtClean="0"/>
              <a:t> Rijeka </a:t>
            </a:r>
            <a:r>
              <a:rPr lang="hr-HR" sz="2400" u="none" dirty="0" err="1" smtClean="0"/>
              <a:t>has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signed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bilateral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agreements</a:t>
            </a:r>
            <a:endParaRPr lang="hr-HR" sz="2400" u="none" dirty="0" smtClean="0"/>
          </a:p>
          <a:p>
            <a:r>
              <a:rPr lang="hr-HR" sz="2400" u="none" dirty="0" smtClean="0"/>
              <a:t> </a:t>
            </a:r>
            <a:r>
              <a:rPr lang="hr-HR" sz="2400" u="none" dirty="0" err="1" smtClean="0"/>
              <a:t>in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the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field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of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computer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science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with</a:t>
            </a:r>
            <a:r>
              <a:rPr lang="hr-HR" sz="2400" u="none" dirty="0" smtClean="0"/>
              <a:t>…</a:t>
            </a:r>
          </a:p>
          <a:p>
            <a:pPr>
              <a:buFontTx/>
              <a:buChar char="-"/>
            </a:pPr>
            <a:r>
              <a:rPr lang="hr-HR" sz="2400" u="none" dirty="0" smtClean="0"/>
              <a:t> </a:t>
            </a:r>
            <a:r>
              <a:rPr lang="hr-HR" sz="2400" u="none" dirty="0" err="1" smtClean="0"/>
              <a:t>University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of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Technology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Graz</a:t>
            </a:r>
            <a:r>
              <a:rPr lang="hr-HR" sz="2400" u="none" dirty="0" smtClean="0"/>
              <a:t> (</a:t>
            </a:r>
            <a:r>
              <a:rPr lang="hr-HR" sz="2400" u="none" dirty="0" err="1" smtClean="0"/>
              <a:t>Austria</a:t>
            </a:r>
            <a:r>
              <a:rPr lang="hr-HR" sz="2400" u="none" dirty="0" smtClean="0"/>
              <a:t>),</a:t>
            </a:r>
          </a:p>
          <a:p>
            <a:pPr>
              <a:buFontTx/>
              <a:buChar char="-"/>
            </a:pPr>
            <a:r>
              <a:rPr lang="hr-HR" sz="2400" u="none" dirty="0" smtClean="0"/>
              <a:t> </a:t>
            </a:r>
            <a:r>
              <a:rPr lang="hr-HR" sz="2400" u="none" dirty="0" err="1" smtClean="0"/>
              <a:t>Karl</a:t>
            </a:r>
            <a:r>
              <a:rPr lang="hr-HR" sz="2400" u="none" dirty="0" smtClean="0"/>
              <a:t>-</a:t>
            </a:r>
            <a:r>
              <a:rPr lang="hr-HR" sz="2400" u="none" dirty="0" err="1" smtClean="0"/>
              <a:t>Franzens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University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Graz</a:t>
            </a:r>
            <a:r>
              <a:rPr lang="hr-HR" sz="2400" u="none" dirty="0" smtClean="0"/>
              <a:t> (</a:t>
            </a:r>
            <a:r>
              <a:rPr lang="hr-HR" sz="2400" u="none" dirty="0" err="1" smtClean="0"/>
              <a:t>Austria</a:t>
            </a:r>
            <a:r>
              <a:rPr lang="hr-HR" sz="2400" u="none" dirty="0" smtClean="0"/>
              <a:t>),</a:t>
            </a:r>
          </a:p>
          <a:p>
            <a:pPr>
              <a:buFontTx/>
              <a:buChar char="-"/>
            </a:pPr>
            <a:r>
              <a:rPr lang="hr-HR" sz="2400" u="none" dirty="0" smtClean="0"/>
              <a:t> </a:t>
            </a:r>
            <a:r>
              <a:rPr lang="hr-HR" sz="2400" u="none" dirty="0" err="1" smtClean="0"/>
              <a:t>University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of</a:t>
            </a:r>
            <a:r>
              <a:rPr lang="hr-HR" sz="2400" u="none" dirty="0" smtClean="0"/>
              <a:t> Ljubljana </a:t>
            </a:r>
            <a:r>
              <a:rPr lang="hr-HR" sz="2400" u="none" dirty="0" err="1" smtClean="0"/>
              <a:t>and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University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of</a:t>
            </a:r>
            <a:r>
              <a:rPr lang="hr-HR" sz="2400" u="none" dirty="0" smtClean="0"/>
              <a:t> Primorska (</a:t>
            </a:r>
            <a:r>
              <a:rPr lang="hr-HR" sz="2400" u="none" dirty="0" err="1" smtClean="0"/>
              <a:t>Slovenia</a:t>
            </a:r>
            <a:r>
              <a:rPr lang="hr-HR" sz="2400" u="none" dirty="0" smtClean="0"/>
              <a:t>)</a:t>
            </a:r>
          </a:p>
          <a:p>
            <a:pPr>
              <a:buFontTx/>
              <a:buChar char="-"/>
            </a:pPr>
            <a:r>
              <a:rPr lang="hr-HR" sz="2400" u="none" dirty="0" smtClean="0"/>
              <a:t> </a:t>
            </a:r>
            <a:r>
              <a:rPr lang="hr-HR" sz="2400" u="none" dirty="0" err="1" smtClean="0"/>
              <a:t>Malardalen</a:t>
            </a:r>
            <a:r>
              <a:rPr lang="hr-HR" sz="2400" u="none" dirty="0" smtClean="0"/>
              <a:t> </a:t>
            </a:r>
            <a:r>
              <a:rPr lang="hr-HR" sz="2400" u="none" dirty="0" err="1" smtClean="0"/>
              <a:t>University</a:t>
            </a:r>
            <a:r>
              <a:rPr lang="hr-HR" sz="2400" u="none" dirty="0" smtClean="0"/>
              <a:t> (</a:t>
            </a:r>
            <a:r>
              <a:rPr lang="hr-HR" sz="2400" u="none" dirty="0" err="1" smtClean="0"/>
              <a:t>Sweden</a:t>
            </a:r>
            <a:r>
              <a:rPr lang="hr-HR" sz="2400" u="none" dirty="0" smtClean="0"/>
              <a:t>)</a:t>
            </a:r>
            <a:endParaRPr lang="hr-HR" sz="2400" u="none" dirty="0" smtClean="0"/>
          </a:p>
          <a:p>
            <a:pPr>
              <a:buFontTx/>
              <a:buChar char="-"/>
            </a:pPr>
            <a:endParaRPr lang="hr-HR" sz="2400" u="none" dirty="0" smtClean="0"/>
          </a:p>
          <a:p>
            <a:pPr>
              <a:buFontTx/>
              <a:buChar char="-"/>
            </a:pPr>
            <a:endParaRPr lang="hr-HR" sz="2400" u="none" dirty="0" smtClean="0"/>
          </a:p>
          <a:p>
            <a:pPr>
              <a:buFontTx/>
              <a:buChar char="-"/>
            </a:pPr>
            <a:endParaRPr lang="hr-HR" sz="2400" dirty="0" smtClean="0"/>
          </a:p>
          <a:p>
            <a:pPr>
              <a:buFontTx/>
              <a:buChar char="-"/>
            </a:pPr>
            <a:endParaRPr lang="hr-HR" u="none" dirty="0"/>
          </a:p>
        </p:txBody>
      </p:sp>
      <p:sp>
        <p:nvSpPr>
          <p:cNvPr id="10" name="TekstniOkvir 9"/>
          <p:cNvSpPr txBox="1"/>
          <p:nvPr/>
        </p:nvSpPr>
        <p:spPr>
          <a:xfrm>
            <a:off x="323528" y="1700808"/>
            <a:ext cx="8374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u="none" dirty="0" err="1" smtClean="0"/>
              <a:t>University</a:t>
            </a:r>
            <a:r>
              <a:rPr lang="hr-HR" sz="2000" u="none" dirty="0" smtClean="0"/>
              <a:t> </a:t>
            </a:r>
            <a:r>
              <a:rPr lang="hr-HR" sz="2000" u="none" dirty="0" err="1" smtClean="0"/>
              <a:t>of</a:t>
            </a:r>
            <a:r>
              <a:rPr lang="hr-HR" sz="2000" u="none" dirty="0" smtClean="0"/>
              <a:t> Rijeka </a:t>
            </a:r>
            <a:r>
              <a:rPr lang="hr-HR" sz="2000" u="none" dirty="0" err="1" smtClean="0"/>
              <a:t>participates</a:t>
            </a:r>
            <a:r>
              <a:rPr lang="hr-HR" sz="2000" u="none" dirty="0" smtClean="0"/>
              <a:t> </a:t>
            </a:r>
            <a:r>
              <a:rPr lang="hr-HR" sz="2000" u="none" dirty="0" err="1" smtClean="0"/>
              <a:t>in</a:t>
            </a:r>
            <a:r>
              <a:rPr lang="hr-HR" sz="2000" u="none" dirty="0" smtClean="0"/>
              <a:t> </a:t>
            </a:r>
            <a:r>
              <a:rPr lang="hr-HR" sz="2000" u="none" dirty="0" err="1" smtClean="0"/>
              <a:t>Erasmus</a:t>
            </a:r>
            <a:r>
              <a:rPr lang="hr-HR" sz="2000" u="none" dirty="0" smtClean="0"/>
              <a:t> </a:t>
            </a:r>
            <a:r>
              <a:rPr lang="hr-HR" sz="2000" u="none" dirty="0" err="1" smtClean="0"/>
              <a:t>programme</a:t>
            </a:r>
            <a:r>
              <a:rPr lang="hr-HR" sz="2000" u="none" dirty="0" smtClean="0"/>
              <a:t> </a:t>
            </a:r>
            <a:r>
              <a:rPr lang="hr-HR" sz="2000" u="none" dirty="0" err="1" smtClean="0"/>
              <a:t>since</a:t>
            </a:r>
            <a:r>
              <a:rPr lang="hr-HR" sz="2000" u="none" dirty="0" smtClean="0"/>
              <a:t> 2009/10.  </a:t>
            </a:r>
            <a:endParaRPr lang="hr-HR" sz="2000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1475" cy="1143000"/>
          </a:xfrm>
        </p:spPr>
        <p:txBody>
          <a:bodyPr/>
          <a:lstStyle/>
          <a:p>
            <a:r>
              <a:rPr lang="hr-HR" sz="3600" dirty="0" err="1" smtClean="0"/>
              <a:t>Conclusion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3200" dirty="0" smtClean="0"/>
              <a:t>Student </a:t>
            </a:r>
            <a:r>
              <a:rPr lang="hr-HR" sz="3200" dirty="0" err="1" smtClean="0"/>
              <a:t>mobility</a:t>
            </a:r>
            <a:r>
              <a:rPr lang="hr-HR" sz="3200" dirty="0" smtClean="0"/>
              <a:t> </a:t>
            </a:r>
            <a:r>
              <a:rPr lang="hr-HR" sz="3200" dirty="0" err="1" smtClean="0"/>
              <a:t>growth</a:t>
            </a:r>
            <a:r>
              <a:rPr lang="hr-HR" sz="3200" dirty="0" smtClean="0"/>
              <a:t> </a:t>
            </a:r>
            <a:r>
              <a:rPr lang="hr-HR" sz="3200" dirty="0" err="1" smtClean="0"/>
              <a:t>rates</a:t>
            </a:r>
            <a:r>
              <a:rPr lang="hr-HR" sz="3200" dirty="0" smtClean="0"/>
              <a:t> </a:t>
            </a:r>
            <a:r>
              <a:rPr lang="hr-HR" sz="3200" dirty="0" err="1" smtClean="0"/>
              <a:t>between</a:t>
            </a:r>
            <a:r>
              <a:rPr lang="hr-HR" sz="3200" dirty="0" smtClean="0"/>
              <a:t> 2009-10  </a:t>
            </a:r>
            <a:r>
              <a:rPr lang="hr-HR" sz="3200" dirty="0" err="1" smtClean="0"/>
              <a:t>and</a:t>
            </a:r>
            <a:r>
              <a:rPr lang="hr-HR" sz="3200" dirty="0" smtClean="0"/>
              <a:t> 2010-11</a:t>
            </a:r>
            <a:endParaRPr lang="hr-HR" sz="32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14CDB8-4B44-43F5-B585-608F33FF4DB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Rezervirano mjesto sadržaja 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4904227" cy="445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lika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276872"/>
            <a:ext cx="28083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avokutnik 8"/>
          <p:cNvSpPr/>
          <p:nvPr/>
        </p:nvSpPr>
        <p:spPr>
          <a:xfrm>
            <a:off x="5580112" y="5229200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hlinkClick r:id="rId4"/>
              </a:rPr>
              <a:t>http://ec.europa.eu/</a:t>
            </a:r>
            <a:r>
              <a:rPr lang="hr-HR" dirty="0" err="1" smtClean="0">
                <a:hlinkClick r:id="rId4"/>
              </a:rPr>
              <a:t>education</a:t>
            </a:r>
            <a:r>
              <a:rPr lang="hr-HR" dirty="0" smtClean="0">
                <a:hlinkClick r:id="rId4"/>
              </a:rPr>
              <a:t>/</a:t>
            </a:r>
            <a:r>
              <a:rPr lang="hr-HR" dirty="0" err="1" smtClean="0">
                <a:hlinkClick r:id="rId4"/>
              </a:rPr>
              <a:t>pub</a:t>
            </a:r>
            <a:r>
              <a:rPr lang="hr-HR" dirty="0" smtClean="0">
                <a:hlinkClick r:id="rId4"/>
              </a:rPr>
              <a:t>/pdf/</a:t>
            </a:r>
            <a:r>
              <a:rPr lang="hr-HR" dirty="0" err="1" smtClean="0">
                <a:hlinkClick r:id="rId4"/>
              </a:rPr>
              <a:t>higher</a:t>
            </a:r>
            <a:r>
              <a:rPr lang="hr-HR" dirty="0" smtClean="0">
                <a:hlinkClick r:id="rId4"/>
              </a:rPr>
              <a:t>/erasmus1011_</a:t>
            </a:r>
            <a:r>
              <a:rPr lang="hr-HR" dirty="0" err="1" smtClean="0">
                <a:hlinkClick r:id="rId4"/>
              </a:rPr>
              <a:t>en.pdf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Q &amp; A time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14CDB8-4B44-43F5-B585-608F33FF4DB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50" name="Picture 2" descr="C:\Users\Maja\AppData\Local\Microsoft\Windows\Temporary Internet Files\Content.IE5\7E30X5NR\MC90044190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5212" y="2348880"/>
            <a:ext cx="2188390" cy="2585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Presenters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Maja </a:t>
            </a:r>
            <a:r>
              <a:rPr lang="hr-HR" sz="2400" dirty="0" err="1" smtClean="0"/>
              <a:t>Matetić</a:t>
            </a:r>
            <a:r>
              <a:rPr lang="en-US" sz="2400" dirty="0" smtClean="0"/>
              <a:t>, </a:t>
            </a:r>
            <a:r>
              <a:rPr lang="en-GB" sz="2400" dirty="0" smtClean="0"/>
              <a:t>Associate Professor</a:t>
            </a:r>
            <a:endParaRPr lang="hr-HR" sz="2400" dirty="0" smtClean="0"/>
          </a:p>
          <a:p>
            <a:pPr lvl="1"/>
            <a:r>
              <a:rPr lang="hr-HR" sz="2400" dirty="0" smtClean="0"/>
              <a:t>H</a:t>
            </a:r>
            <a:r>
              <a:rPr lang="en-US" sz="2400" dirty="0" err="1" smtClean="0"/>
              <a:t>ead</a:t>
            </a:r>
            <a:r>
              <a:rPr lang="en-US" sz="2400" dirty="0" smtClean="0"/>
              <a:t> of </a:t>
            </a:r>
            <a:r>
              <a:rPr lang="hr-HR" sz="2400" dirty="0" smtClean="0"/>
              <a:t>D</a:t>
            </a:r>
            <a:r>
              <a:rPr lang="en-US" sz="2400" dirty="0" err="1" smtClean="0"/>
              <a:t>epartment</a:t>
            </a:r>
            <a:r>
              <a:rPr lang="en-US" sz="2400" dirty="0" smtClean="0"/>
              <a:t> Doctoral Studies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pPr lvl="1"/>
            <a:r>
              <a:rPr lang="hr-HR" sz="2400" dirty="0" smtClean="0"/>
              <a:t>D</a:t>
            </a:r>
            <a:r>
              <a:rPr lang="en-US" sz="2400" dirty="0" err="1" smtClean="0"/>
              <a:t>epartment</a:t>
            </a:r>
            <a:r>
              <a:rPr lang="en-US" sz="2400" dirty="0" smtClean="0"/>
              <a:t> </a:t>
            </a:r>
            <a:r>
              <a:rPr lang="hr-HR" sz="2400" dirty="0" smtClean="0"/>
              <a:t>C</a:t>
            </a:r>
            <a:r>
              <a:rPr lang="en-US" sz="2400" dirty="0" err="1" smtClean="0"/>
              <a:t>oordinator</a:t>
            </a:r>
            <a:r>
              <a:rPr lang="en-US" sz="2400" dirty="0" smtClean="0"/>
              <a:t> for Erasmus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and International Relations,</a:t>
            </a:r>
            <a:endParaRPr lang="hr-HR" sz="2400" dirty="0" smtClean="0"/>
          </a:p>
          <a:p>
            <a:pPr lvl="1"/>
            <a:r>
              <a:rPr lang="en-US" sz="2400" dirty="0" smtClean="0"/>
              <a:t>Head of </a:t>
            </a:r>
            <a:r>
              <a:rPr lang="hr-HR" sz="2400" dirty="0" smtClean="0"/>
              <a:t>Department</a:t>
            </a:r>
            <a:r>
              <a:rPr lang="en-US" sz="2400" dirty="0" smtClean="0"/>
              <a:t> Institute for Computer Science </a:t>
            </a:r>
            <a:endParaRPr lang="hr-HR" sz="2400" dirty="0" smtClean="0"/>
          </a:p>
          <a:p>
            <a:r>
              <a:rPr lang="hr-HR" sz="2400" dirty="0" smtClean="0"/>
              <a:t>Marija Brkić</a:t>
            </a:r>
            <a:r>
              <a:rPr lang="en-GB" sz="2400" dirty="0" smtClean="0"/>
              <a:t>, </a:t>
            </a:r>
            <a:r>
              <a:rPr lang="hr-HR" sz="2400" dirty="0" err="1" smtClean="0"/>
              <a:t>Teaching</a:t>
            </a:r>
            <a:r>
              <a:rPr lang="hr-HR" sz="2400" dirty="0" smtClean="0"/>
              <a:t> </a:t>
            </a:r>
            <a:r>
              <a:rPr lang="hr-HR" sz="2400" dirty="0" err="1" smtClean="0"/>
              <a:t>Assistent</a:t>
            </a:r>
            <a:endParaRPr lang="hr-HR" sz="2400" dirty="0" smtClean="0"/>
          </a:p>
          <a:p>
            <a:pPr lvl="1"/>
            <a:r>
              <a:rPr lang="hr-HR" sz="2400" dirty="0" smtClean="0"/>
              <a:t>Department </a:t>
            </a:r>
            <a:r>
              <a:rPr lang="hr-HR" sz="2400" dirty="0" err="1" smtClean="0"/>
              <a:t>Erasmus</a:t>
            </a:r>
            <a:r>
              <a:rPr lang="hr-HR" sz="2400" dirty="0" smtClean="0"/>
              <a:t> </a:t>
            </a:r>
            <a:r>
              <a:rPr lang="hr-HR" sz="2400" dirty="0" err="1" smtClean="0"/>
              <a:t>Assistent</a:t>
            </a:r>
            <a:endParaRPr lang="en-GB" sz="2400" dirty="0" smtClean="0"/>
          </a:p>
          <a:p>
            <a:endParaRPr lang="hr-HR" dirty="0" smtClean="0"/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3371E64-B1FC-4F97-B921-647710087098}" type="slidenum">
              <a:rPr lang="en-US" smtClean="0">
                <a:cs typeface="Arial" charset="0"/>
              </a:rPr>
              <a:pPr/>
              <a:t>2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 txBox="1">
            <a:spLocks noChangeArrowheads="1"/>
          </p:cNvSpPr>
          <p:nvPr/>
        </p:nvSpPr>
        <p:spPr bwMode="auto">
          <a:xfrm>
            <a:off x="4356100" y="188913"/>
            <a:ext cx="46085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hr-HR" sz="1600" u="none"/>
              <a:t>Odjel za informatiku</a:t>
            </a:r>
            <a:r>
              <a:rPr lang="en-GB" sz="1600" u="none"/>
              <a:t>, </a:t>
            </a:r>
            <a:r>
              <a:rPr lang="hr-HR" sz="1600" u="none"/>
              <a:t>Sveučilište u Rijeci</a:t>
            </a:r>
            <a:endParaRPr lang="en-GB" sz="1600" u="none"/>
          </a:p>
          <a:p>
            <a:pPr algn="r"/>
            <a:r>
              <a:rPr lang="en-GB" sz="1600" u="none"/>
              <a:t>Omladinska 14, 51000 Rijeka, </a:t>
            </a:r>
            <a:r>
              <a:rPr lang="hr-HR" sz="1600" u="none"/>
              <a:t>Hrvatska</a:t>
            </a:r>
          </a:p>
          <a:p>
            <a:pPr algn="r"/>
            <a:r>
              <a:rPr lang="en-US" sz="1400" u="none"/>
              <a:t>Tel</a:t>
            </a:r>
            <a:r>
              <a:rPr lang="hr-HR" sz="1400" u="none"/>
              <a:t>.</a:t>
            </a:r>
            <a:r>
              <a:rPr lang="en-US" sz="1400" u="none"/>
              <a:t>: + 385 51 345 034 Fax: + 385 51 345 207</a:t>
            </a:r>
            <a:r>
              <a:rPr lang="en-US" sz="1600" u="none"/>
              <a:t> </a:t>
            </a:r>
          </a:p>
        </p:txBody>
      </p:sp>
      <p:pic>
        <p:nvPicPr>
          <p:cNvPr id="2054" name="Picture 6" descr="oizgrad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1989138"/>
            <a:ext cx="2754312" cy="32400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0" y="1989138"/>
            <a:ext cx="5148263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3600" b="1" u="none" dirty="0"/>
              <a:t>Department of Informatics,</a:t>
            </a:r>
            <a:endParaRPr lang="hr-HR" sz="3600" b="1" u="none" dirty="0"/>
          </a:p>
          <a:p>
            <a:pPr algn="r"/>
            <a:r>
              <a:rPr lang="en-GB" sz="3600" u="none" dirty="0"/>
              <a:t> </a:t>
            </a:r>
            <a:r>
              <a:rPr lang="en-GB" sz="3200" u="none" dirty="0"/>
              <a:t>University of Rijeka</a:t>
            </a:r>
          </a:p>
          <a:p>
            <a:pPr algn="r"/>
            <a:r>
              <a:rPr lang="en-GB" sz="3200" u="none" dirty="0" err="1"/>
              <a:t>Omladinska</a:t>
            </a:r>
            <a:r>
              <a:rPr lang="en-GB" sz="3200" u="none" dirty="0"/>
              <a:t> 14, </a:t>
            </a:r>
            <a:endParaRPr lang="hr-HR" sz="3200" u="none" dirty="0"/>
          </a:p>
          <a:p>
            <a:pPr algn="r"/>
            <a:r>
              <a:rPr lang="en-GB" sz="3200" u="none" dirty="0"/>
              <a:t>51000 Rijeka, Croatia</a:t>
            </a:r>
          </a:p>
          <a:p>
            <a:pPr algn="r"/>
            <a:endParaRPr lang="hr-HR" sz="3600" u="none" dirty="0"/>
          </a:p>
          <a:p>
            <a:pPr algn="r"/>
            <a:r>
              <a:rPr lang="en-GB" sz="3600" u="none" dirty="0"/>
              <a:t>http://www.inf.uniri.hr</a:t>
            </a:r>
            <a:endParaRPr lang="en-US" sz="3600" u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2813" y="6408738"/>
            <a:ext cx="503237" cy="476250"/>
          </a:xfrm>
          <a:prstGeom prst="rect">
            <a:avLst/>
          </a:prstGeom>
          <a:noFill/>
        </p:spPr>
        <p:txBody>
          <a:bodyPr/>
          <a:lstStyle/>
          <a:p>
            <a:pPr algn="r"/>
            <a:fld id="{73371E64-B1FC-4F97-B921-647710087098}" type="slidenum">
              <a:rPr lang="en-US" sz="1400" u="none">
                <a:solidFill>
                  <a:schemeClr val="bg1"/>
                </a:solidFill>
                <a:cs typeface="Arial" charset="0"/>
              </a:rPr>
              <a:pPr algn="r"/>
              <a:t>3</a:t>
            </a:fld>
            <a:endParaRPr lang="en-US" sz="1400" u="none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 advTm="1039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presentation is about</a:t>
            </a:r>
            <a:r>
              <a:rPr lang="hr-HR" dirty="0" smtClean="0"/>
              <a:t> …</a:t>
            </a:r>
            <a:endParaRPr lang="en-US" dirty="0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Doctoral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description</a:t>
            </a:r>
          </a:p>
          <a:p>
            <a:r>
              <a:rPr lang="en-US" sz="2400" dirty="0" smtClean="0"/>
              <a:t>Openness of the study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towards horizontal and vertical mobility of students within national and international higher education area</a:t>
            </a:r>
          </a:p>
          <a:p>
            <a:r>
              <a:rPr lang="en-US" sz="2400" dirty="0" smtClean="0"/>
              <a:t>Institutional strategy for doctoral study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development</a:t>
            </a:r>
          </a:p>
          <a:p>
            <a:r>
              <a:rPr lang="en-US" sz="2400" dirty="0" smtClean="0"/>
              <a:t>Some other experiences gained after three years of </a:t>
            </a:r>
            <a:r>
              <a:rPr lang="en-US" sz="2400" dirty="0" err="1" smtClean="0"/>
              <a:t>organising</a:t>
            </a:r>
            <a:r>
              <a:rPr lang="en-US" sz="2400" dirty="0" smtClean="0"/>
              <a:t> Erasmus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of Student Exchange at the undergraduate and graduate study levels</a:t>
            </a:r>
            <a:endParaRPr lang="hr-HR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GB" sz="2400" dirty="0" smtClean="0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ADCDB6A-8C54-4D24-914B-047FA5044208}" type="slidenum">
              <a:rPr lang="en-US">
                <a:cs typeface="Arial" charset="0"/>
              </a:rPr>
              <a:pPr/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POSTGRADUATE DOCTORAL STUDY </a:t>
            </a:r>
            <a:r>
              <a:rPr lang="hr-HR" sz="4000" dirty="0" smtClean="0"/>
              <a:t>OF </a:t>
            </a:r>
            <a:r>
              <a:rPr lang="en-GB" sz="4000" dirty="0" smtClean="0"/>
              <a:t>INFORMATICS</a:t>
            </a:r>
            <a:endParaRPr lang="en-US" sz="4000" dirty="0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497888" cy="4525962"/>
          </a:xfrm>
        </p:spPr>
        <p:txBody>
          <a:bodyPr/>
          <a:lstStyle/>
          <a:p>
            <a:pPr lvl="1">
              <a:buFontTx/>
              <a:buNone/>
            </a:pPr>
            <a:endParaRPr lang="en-US" smtClean="0">
              <a:solidFill>
                <a:srgbClr val="0070C0"/>
              </a:solidFill>
            </a:endParaRPr>
          </a:p>
          <a:p>
            <a:pPr lvl="1"/>
            <a:endParaRPr lang="hr-HR" sz="2400" smtClean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419475" y="6381750"/>
            <a:ext cx="4897438" cy="476250"/>
          </a:xfrm>
          <a:noFill/>
        </p:spPr>
        <p:txBody>
          <a:bodyPr/>
          <a:lstStyle/>
          <a:p>
            <a:pPr algn="ctr"/>
            <a:r>
              <a:rPr lang="hr-HR" dirty="0" smtClean="0">
                <a:cs typeface="Arial" charset="0"/>
              </a:rPr>
              <a:t>					</a:t>
            </a:r>
            <a:endParaRPr lang="en-US" dirty="0">
              <a:cs typeface="Arial" charset="0"/>
            </a:endParaRPr>
          </a:p>
        </p:txBody>
      </p:sp>
      <p:sp>
        <p:nvSpPr>
          <p:cNvPr id="20484" name="TekstniOkvir 6"/>
          <p:cNvSpPr txBox="1">
            <a:spLocks noChangeArrowheads="1"/>
          </p:cNvSpPr>
          <p:nvPr/>
        </p:nvSpPr>
        <p:spPr bwMode="auto">
          <a:xfrm>
            <a:off x="323850" y="1916113"/>
            <a:ext cx="8064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hr-HR" sz="3200" u="none" dirty="0"/>
              <a:t> </a:t>
            </a:r>
            <a:r>
              <a:rPr lang="hr-HR" sz="3200" u="none" dirty="0" err="1"/>
              <a:t>The</a:t>
            </a:r>
            <a:r>
              <a:rPr lang="hr-HR" sz="3200" u="none" dirty="0"/>
              <a:t> </a:t>
            </a:r>
            <a:r>
              <a:rPr lang="hr-HR" sz="3200" u="none" dirty="0" err="1"/>
              <a:t>innovative</a:t>
            </a:r>
            <a:r>
              <a:rPr lang="hr-HR" sz="3200" u="none" dirty="0"/>
              <a:t> new </a:t>
            </a:r>
            <a:r>
              <a:rPr lang="hr-HR" sz="3200" u="none" dirty="0" err="1"/>
              <a:t>research</a:t>
            </a:r>
            <a:r>
              <a:rPr lang="hr-HR" sz="3200" u="none" dirty="0"/>
              <a:t>-</a:t>
            </a:r>
            <a:r>
              <a:rPr lang="hr-HR" sz="3200" u="none" dirty="0" err="1"/>
              <a:t>based</a:t>
            </a:r>
            <a:r>
              <a:rPr lang="hr-HR" sz="3200" u="none" dirty="0"/>
              <a:t> </a:t>
            </a:r>
            <a:r>
              <a:rPr lang="hr-HR" sz="3200" u="none" dirty="0" err="1"/>
              <a:t>doctoral</a:t>
            </a:r>
            <a:r>
              <a:rPr lang="hr-HR" sz="3200" u="none" dirty="0"/>
              <a:t> </a:t>
            </a:r>
            <a:r>
              <a:rPr lang="hr-HR" sz="3200" u="none" dirty="0" err="1"/>
              <a:t>programme</a:t>
            </a:r>
            <a:r>
              <a:rPr lang="hr-HR" sz="3200" u="none" dirty="0"/>
              <a:t> </a:t>
            </a:r>
            <a:r>
              <a:rPr lang="hr-HR" sz="3200" u="none" dirty="0" err="1"/>
              <a:t>launching</a:t>
            </a:r>
            <a:r>
              <a:rPr lang="hr-HR" sz="3200" u="none" dirty="0"/>
              <a:t> </a:t>
            </a:r>
            <a:r>
              <a:rPr lang="hr-HR" sz="3200" u="none" dirty="0" err="1"/>
              <a:t>in</a:t>
            </a:r>
            <a:r>
              <a:rPr lang="hr-HR" sz="3200" u="none" dirty="0"/>
              <a:t> </a:t>
            </a:r>
            <a:r>
              <a:rPr lang="hr-HR" sz="3200" u="none" dirty="0" err="1"/>
              <a:t>fall</a:t>
            </a:r>
            <a:r>
              <a:rPr lang="hr-HR" sz="3200" u="none" dirty="0"/>
              <a:t> 2012</a:t>
            </a:r>
          </a:p>
          <a:p>
            <a:r>
              <a:rPr lang="hr-HR" sz="3200" u="none" dirty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hr-HR" sz="3200" u="none" dirty="0"/>
              <a:t> </a:t>
            </a:r>
            <a:r>
              <a:rPr lang="hr-HR" sz="3200" u="none" dirty="0" err="1"/>
              <a:t>Participation</a:t>
            </a:r>
            <a:r>
              <a:rPr lang="hr-HR" sz="3200" u="none" dirty="0"/>
              <a:t> </a:t>
            </a:r>
            <a:r>
              <a:rPr lang="hr-HR" sz="3200" u="none" dirty="0" err="1"/>
              <a:t>of</a:t>
            </a:r>
            <a:r>
              <a:rPr lang="hr-HR" sz="3200" u="none" dirty="0"/>
              <a:t> </a:t>
            </a:r>
            <a:r>
              <a:rPr lang="hr-HR" sz="3200" u="none" dirty="0" err="1"/>
              <a:t>leading</a:t>
            </a:r>
            <a:r>
              <a:rPr lang="hr-HR" sz="3200" u="none" dirty="0"/>
              <a:t> </a:t>
            </a:r>
            <a:r>
              <a:rPr lang="hr-HR" sz="3200" u="none" dirty="0" err="1"/>
              <a:t>regional</a:t>
            </a:r>
            <a:r>
              <a:rPr lang="hr-HR" sz="3200" u="none" dirty="0"/>
              <a:t> </a:t>
            </a:r>
            <a:r>
              <a:rPr lang="hr-HR" sz="3200" u="none" dirty="0" err="1"/>
              <a:t>and</a:t>
            </a:r>
            <a:r>
              <a:rPr lang="hr-HR" sz="3200" u="none" dirty="0"/>
              <a:t> </a:t>
            </a:r>
            <a:r>
              <a:rPr lang="hr-HR" sz="3200" u="none" dirty="0" err="1"/>
              <a:t>international</a:t>
            </a:r>
            <a:r>
              <a:rPr lang="hr-HR" sz="3200" u="none" dirty="0"/>
              <a:t> </a:t>
            </a:r>
            <a:r>
              <a:rPr lang="hr-HR" sz="3200" u="none" dirty="0" err="1"/>
              <a:t>experts</a:t>
            </a:r>
            <a:endParaRPr lang="hr-HR" sz="3200" u="none" dirty="0"/>
          </a:p>
          <a:p>
            <a:pPr>
              <a:buFont typeface="Wingdings" pitchFamily="2" charset="2"/>
              <a:buChar char="§"/>
            </a:pPr>
            <a:endParaRPr lang="hr-HR" sz="3200" u="none" dirty="0"/>
          </a:p>
          <a:p>
            <a:pPr>
              <a:buFont typeface="Wingdings" pitchFamily="2" charset="2"/>
              <a:buChar char="§"/>
            </a:pPr>
            <a:r>
              <a:rPr lang="hr-HR" sz="3200" u="none" dirty="0"/>
              <a:t> </a:t>
            </a:r>
            <a:r>
              <a:rPr lang="hr-HR" sz="3200" u="none" dirty="0" err="1"/>
              <a:t>The</a:t>
            </a:r>
            <a:r>
              <a:rPr lang="hr-HR" sz="3200" u="none" dirty="0"/>
              <a:t> </a:t>
            </a:r>
            <a:r>
              <a:rPr lang="hr-HR" sz="3200" u="none" dirty="0" err="1"/>
              <a:t>idea</a:t>
            </a:r>
            <a:r>
              <a:rPr lang="hr-HR" sz="3200" u="none" dirty="0"/>
              <a:t> </a:t>
            </a:r>
            <a:r>
              <a:rPr lang="hr-HR" sz="3200" u="none" dirty="0" err="1"/>
              <a:t>of</a:t>
            </a:r>
            <a:r>
              <a:rPr lang="hr-HR" sz="3200" u="none" dirty="0"/>
              <a:t> </a:t>
            </a:r>
            <a:r>
              <a:rPr lang="hr-HR" sz="3200" u="none" dirty="0" err="1"/>
              <a:t>internalization</a:t>
            </a:r>
            <a:r>
              <a:rPr lang="hr-HR" sz="3200" u="none" dirty="0"/>
              <a:t> </a:t>
            </a:r>
            <a:r>
              <a:rPr lang="hr-HR" sz="3200" u="none" dirty="0" err="1"/>
              <a:t>also</a:t>
            </a:r>
            <a:r>
              <a:rPr lang="hr-HR" sz="3200" u="none" dirty="0"/>
              <a:t> </a:t>
            </a:r>
            <a:r>
              <a:rPr lang="hr-HR" sz="3200" u="none" dirty="0" err="1"/>
              <a:t>through</a:t>
            </a:r>
            <a:r>
              <a:rPr lang="hr-HR" sz="3200" u="none" dirty="0"/>
              <a:t> </a:t>
            </a:r>
            <a:r>
              <a:rPr lang="hr-HR" sz="3200" u="none" dirty="0" err="1"/>
              <a:t>Erasmus</a:t>
            </a:r>
            <a:r>
              <a:rPr lang="hr-HR" sz="3200" u="none" dirty="0"/>
              <a:t> </a:t>
            </a:r>
            <a:r>
              <a:rPr lang="hr-HR" sz="3200" u="none" dirty="0" err="1"/>
              <a:t>Programme</a:t>
            </a:r>
            <a:r>
              <a:rPr lang="hr-HR" sz="3200" u="none" dirty="0"/>
              <a:t> </a:t>
            </a:r>
            <a:r>
              <a:rPr lang="hr-HR" sz="3200" u="none" dirty="0" err="1"/>
              <a:t>of</a:t>
            </a:r>
            <a:r>
              <a:rPr lang="hr-HR" sz="3200" u="none" dirty="0"/>
              <a:t> Student Exchange</a:t>
            </a:r>
          </a:p>
          <a:p>
            <a:endParaRPr lang="hr-HR" sz="3200" u="none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8532813" y="6408738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371E64-B1FC-4F97-B921-647710087098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Academic</a:t>
            </a:r>
            <a:r>
              <a:rPr lang="hr-HR" dirty="0" smtClean="0"/>
              <a:t> </a:t>
            </a:r>
            <a:r>
              <a:rPr lang="hr-HR" dirty="0" err="1" smtClean="0"/>
              <a:t>collaboration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742408"/>
          </a:xfrm>
        </p:spPr>
        <p:txBody>
          <a:bodyPr/>
          <a:lstStyle/>
          <a:p>
            <a:pPr>
              <a:buNone/>
            </a:pPr>
            <a:r>
              <a:rPr lang="hr-HR" sz="2800" dirty="0" smtClean="0"/>
              <a:t>I</a:t>
            </a:r>
            <a:r>
              <a:rPr lang="en-GB" sz="2800" dirty="0" err="1" smtClean="0"/>
              <a:t>nvolvement</a:t>
            </a:r>
            <a:r>
              <a:rPr lang="en-GB" sz="2800" dirty="0" smtClean="0"/>
              <a:t> of expert scientists from</a:t>
            </a:r>
            <a:r>
              <a:rPr lang="hr-HR" sz="2800" dirty="0" smtClean="0"/>
              <a:t>:</a:t>
            </a:r>
          </a:p>
          <a:p>
            <a:r>
              <a:rPr lang="en-GB" sz="2800" dirty="0" smtClean="0"/>
              <a:t>Faculty of Organisation and Informatics in </a:t>
            </a:r>
            <a:r>
              <a:rPr lang="en-GB" sz="2800" dirty="0" err="1" smtClean="0"/>
              <a:t>Varaždin</a:t>
            </a:r>
            <a:r>
              <a:rPr lang="hr-HR" sz="2800" dirty="0" smtClean="0"/>
              <a:t> (Croatia)</a:t>
            </a:r>
            <a:r>
              <a:rPr lang="en-GB" sz="2800" dirty="0" smtClean="0"/>
              <a:t>, </a:t>
            </a:r>
            <a:endParaRPr lang="hr-HR" sz="2800" dirty="0" smtClean="0"/>
          </a:p>
          <a:p>
            <a:r>
              <a:rPr lang="en-GB" sz="2800" dirty="0" smtClean="0"/>
              <a:t>Faculty of Electrical Engineering and Computing in Zagreb</a:t>
            </a:r>
            <a:r>
              <a:rPr lang="hr-HR" sz="2800" dirty="0" smtClean="0"/>
              <a:t> (Croatia)</a:t>
            </a:r>
            <a:r>
              <a:rPr lang="en-GB" sz="2800" dirty="0" smtClean="0"/>
              <a:t>, </a:t>
            </a:r>
            <a:endParaRPr lang="hr-HR" sz="2800" dirty="0" smtClean="0"/>
          </a:p>
          <a:p>
            <a:r>
              <a:rPr lang="en-GB" sz="2800" dirty="0" smtClean="0"/>
              <a:t>Faculty of Economics and Business</a:t>
            </a:r>
            <a:r>
              <a:rPr lang="hr-HR" sz="2800" dirty="0" smtClean="0"/>
              <a:t>, </a:t>
            </a:r>
            <a:r>
              <a:rPr lang="en-GB" sz="2800" dirty="0" smtClean="0"/>
              <a:t>Zagreb</a:t>
            </a:r>
            <a:r>
              <a:rPr lang="hr-HR" sz="2800" dirty="0" smtClean="0"/>
              <a:t> (Croatia),</a:t>
            </a:r>
          </a:p>
          <a:p>
            <a:r>
              <a:rPr lang="en-GB" sz="2800" dirty="0" smtClean="0"/>
              <a:t>Georgia Southern University (USA)</a:t>
            </a:r>
            <a:endParaRPr lang="hr-HR" sz="2800" dirty="0" smtClean="0"/>
          </a:p>
          <a:p>
            <a:r>
              <a:rPr lang="en-GB" sz="2800" dirty="0" smtClean="0"/>
              <a:t>West Virginia University </a:t>
            </a:r>
            <a:r>
              <a:rPr lang="hr-HR" sz="2800" dirty="0" smtClean="0"/>
              <a:t>(USA)</a:t>
            </a:r>
            <a:r>
              <a:rPr lang="en-GB" sz="2800" dirty="0" smtClean="0"/>
              <a:t> </a:t>
            </a:r>
            <a:endParaRPr lang="hr-HR" sz="2800" dirty="0" smtClean="0"/>
          </a:p>
          <a:p>
            <a:r>
              <a:rPr lang="en-US" sz="2800" dirty="0" smtClean="0"/>
              <a:t>University of Stuttgart</a:t>
            </a:r>
            <a:r>
              <a:rPr lang="hr-HR" sz="2800" dirty="0" smtClean="0"/>
              <a:t> (</a:t>
            </a:r>
            <a:r>
              <a:rPr lang="hr-HR" sz="2800" dirty="0" err="1" smtClean="0"/>
              <a:t>Germany</a:t>
            </a:r>
            <a:r>
              <a:rPr lang="hr-HR" sz="2800" dirty="0" smtClean="0"/>
              <a:t>)</a:t>
            </a:r>
            <a:r>
              <a:rPr lang="en-US" sz="2800" dirty="0" smtClean="0"/>
              <a:t>.</a:t>
            </a:r>
            <a:endParaRPr lang="hr-HR" sz="2800" dirty="0" smtClean="0"/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14CDB8-4B44-43F5-B585-608F33FF4DB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Doctoral</a:t>
            </a:r>
            <a:r>
              <a:rPr lang="hr-HR" dirty="0" smtClean="0"/>
              <a:t> </a:t>
            </a:r>
            <a:r>
              <a:rPr lang="hr-HR" dirty="0" err="1" smtClean="0"/>
              <a:t>programme</a:t>
            </a:r>
            <a:r>
              <a:rPr lang="hr-HR" dirty="0" smtClean="0"/>
              <a:t> </a:t>
            </a:r>
            <a:r>
              <a:rPr lang="hr-HR" dirty="0" err="1" smtClean="0"/>
              <a:t>modules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</a:t>
            </a:r>
          </a:p>
          <a:p>
            <a:pPr>
              <a:buNone/>
            </a:pPr>
            <a:r>
              <a:rPr lang="hr-HR" dirty="0" smtClean="0"/>
              <a:t>   </a:t>
            </a:r>
            <a:r>
              <a:rPr lang="en-GB" dirty="0" smtClean="0"/>
              <a:t>Study programme of informatics is</a:t>
            </a:r>
            <a:r>
              <a:rPr lang="hr-HR" dirty="0" smtClean="0"/>
              <a:t> </a:t>
            </a:r>
            <a:r>
              <a:rPr lang="en-GB" dirty="0" smtClean="0"/>
              <a:t>implemented through </a:t>
            </a:r>
            <a:r>
              <a:rPr lang="en-GB" b="1" dirty="0" smtClean="0"/>
              <a:t>two modules</a:t>
            </a:r>
            <a:r>
              <a:rPr lang="en-GB" dirty="0" smtClean="0"/>
              <a:t>:</a:t>
            </a:r>
            <a:endParaRPr lang="hr-HR" dirty="0" smtClean="0"/>
          </a:p>
          <a:p>
            <a:pPr lvl="0"/>
            <a:endParaRPr lang="hr-HR" dirty="0" smtClean="0"/>
          </a:p>
          <a:p>
            <a:pPr lvl="0"/>
            <a:r>
              <a:rPr lang="en-GB" b="1" dirty="0" smtClean="0"/>
              <a:t>Information Systems</a:t>
            </a:r>
            <a:endParaRPr lang="hr-HR" b="1" dirty="0" smtClean="0"/>
          </a:p>
          <a:p>
            <a:pPr lvl="0"/>
            <a:r>
              <a:rPr lang="en-GB" b="1" dirty="0" smtClean="0"/>
              <a:t>Intelligent </a:t>
            </a:r>
            <a:r>
              <a:rPr lang="en-GB" b="1" dirty="0" err="1" smtClean="0"/>
              <a:t>Compu</a:t>
            </a:r>
            <a:r>
              <a:rPr lang="hr-HR" b="1" dirty="0" err="1" smtClean="0"/>
              <a:t>ter</a:t>
            </a:r>
            <a:r>
              <a:rPr lang="en-GB" b="1" dirty="0" smtClean="0"/>
              <a:t> </a:t>
            </a:r>
            <a:r>
              <a:rPr lang="en-GB" b="1" dirty="0" smtClean="0"/>
              <a:t>Systems</a:t>
            </a:r>
            <a:endParaRPr lang="hr-HR" b="1" dirty="0" smtClean="0"/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14CDB8-4B44-43F5-B585-608F33FF4DB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Information</a:t>
            </a:r>
            <a:r>
              <a:rPr lang="hr-HR" dirty="0" smtClean="0"/>
              <a:t> Systems module </a:t>
            </a:r>
            <a:r>
              <a:rPr lang="hr-HR" dirty="0" err="1" smtClean="0"/>
              <a:t>courses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GB" sz="2400" dirty="0" smtClean="0"/>
              <a:t>Information Systems</a:t>
            </a:r>
            <a:endParaRPr lang="hr-HR" sz="2400" b="1" dirty="0" smtClean="0"/>
          </a:p>
          <a:p>
            <a:r>
              <a:rPr lang="en-GB" sz="2400" dirty="0" smtClean="0"/>
              <a:t>Databases</a:t>
            </a:r>
            <a:endParaRPr lang="hr-HR" sz="2400" b="1" dirty="0" smtClean="0"/>
          </a:p>
          <a:p>
            <a:r>
              <a:rPr lang="en-GB" sz="2400" dirty="0" smtClean="0"/>
              <a:t>IT Management</a:t>
            </a:r>
            <a:endParaRPr lang="hr-HR" sz="2400" b="1" dirty="0" smtClean="0"/>
          </a:p>
          <a:p>
            <a:r>
              <a:rPr lang="en-GB" sz="2400" dirty="0" smtClean="0"/>
              <a:t>Business Process Reengineering</a:t>
            </a:r>
            <a:endParaRPr lang="hr-HR" sz="2400" b="1" dirty="0" smtClean="0"/>
          </a:p>
          <a:p>
            <a:r>
              <a:rPr lang="en-GB" sz="2400" dirty="0" smtClean="0"/>
              <a:t>Team Development of Business Applications</a:t>
            </a:r>
            <a:endParaRPr lang="hr-HR" sz="2400" b="1" dirty="0" smtClean="0"/>
          </a:p>
          <a:p>
            <a:r>
              <a:rPr lang="en-GB" sz="2400" dirty="0" smtClean="0"/>
              <a:t>Data Warehouse</a:t>
            </a:r>
            <a:endParaRPr lang="hr-HR" sz="2400" b="1" dirty="0" smtClean="0"/>
          </a:p>
          <a:p>
            <a:r>
              <a:rPr lang="en-GB" sz="2400" dirty="0" smtClean="0"/>
              <a:t>Methods and Techniques of Software Development</a:t>
            </a:r>
            <a:endParaRPr lang="hr-HR" sz="2400" b="1" dirty="0" smtClean="0"/>
          </a:p>
          <a:p>
            <a:r>
              <a:rPr lang="en-GB" sz="2400" dirty="0" smtClean="0"/>
              <a:t>Design of Technology-Supported Learning Environments</a:t>
            </a:r>
            <a:endParaRPr lang="hr-HR" sz="2400" b="1" dirty="0" smtClean="0"/>
          </a:p>
          <a:p>
            <a:r>
              <a:rPr lang="en-GB" sz="2400" dirty="0" smtClean="0"/>
              <a:t>Web Engineering</a:t>
            </a:r>
            <a:endParaRPr lang="hr-HR" sz="2400" b="1" dirty="0" smtClean="0"/>
          </a:p>
          <a:p>
            <a:r>
              <a:rPr lang="en-GB" sz="2400" dirty="0" smtClean="0"/>
              <a:t>ERP Systems</a:t>
            </a:r>
            <a:endParaRPr lang="hr-HR" sz="2400" b="1" dirty="0" smtClean="0"/>
          </a:p>
          <a:p>
            <a:r>
              <a:rPr lang="en-GB" sz="2400" dirty="0" smtClean="0"/>
              <a:t>Data </a:t>
            </a:r>
            <a:r>
              <a:rPr lang="en-GB" sz="2400" dirty="0" err="1" smtClean="0"/>
              <a:t>Modeling</a:t>
            </a:r>
            <a:endParaRPr lang="hr-HR" sz="2400" b="1" dirty="0" smtClean="0"/>
          </a:p>
          <a:p>
            <a:r>
              <a:rPr lang="en-GB" sz="2400" dirty="0" smtClean="0"/>
              <a:t>Social Networking Systems</a:t>
            </a:r>
            <a:endParaRPr lang="hr-HR" sz="2400" b="1" dirty="0" smtClean="0"/>
          </a:p>
          <a:p>
            <a:r>
              <a:rPr lang="en-GB" sz="2400" dirty="0" smtClean="0"/>
              <a:t>Computer System Security</a:t>
            </a:r>
            <a:endParaRPr lang="hr-HR" sz="2400" b="1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14CDB8-4B44-43F5-B585-608F33FF4DB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Intelligent</a:t>
            </a:r>
            <a:r>
              <a:rPr lang="hr-HR" dirty="0" smtClean="0"/>
              <a:t> </a:t>
            </a:r>
            <a:r>
              <a:rPr lang="hr-HR" dirty="0" err="1" smtClean="0"/>
              <a:t>Computer</a:t>
            </a:r>
            <a:r>
              <a:rPr lang="hr-HR" dirty="0" smtClean="0"/>
              <a:t> Systems module </a:t>
            </a:r>
            <a:r>
              <a:rPr lang="hr-HR" dirty="0" err="1" smtClean="0"/>
              <a:t>courses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GB" sz="2400" dirty="0" smtClean="0"/>
              <a:t>Intelligent Systems</a:t>
            </a:r>
            <a:endParaRPr lang="hr-HR" sz="2400" dirty="0" smtClean="0"/>
          </a:p>
          <a:p>
            <a:r>
              <a:rPr lang="en-GB" sz="2400" dirty="0" smtClean="0"/>
              <a:t>Techniques and Models for Data Mining</a:t>
            </a:r>
            <a:endParaRPr lang="hr-HR" sz="2400" dirty="0" smtClean="0"/>
          </a:p>
          <a:p>
            <a:r>
              <a:rPr lang="en-GB" sz="2400" dirty="0" smtClean="0"/>
              <a:t>Streaming and Interactive Network Communications</a:t>
            </a:r>
            <a:endParaRPr lang="hr-HR" sz="2400" dirty="0" smtClean="0"/>
          </a:p>
          <a:p>
            <a:r>
              <a:rPr lang="en-GB" sz="2400" dirty="0" smtClean="0"/>
              <a:t>Information Retrieval and Text Mining</a:t>
            </a:r>
            <a:endParaRPr lang="hr-HR" sz="2400" dirty="0" smtClean="0"/>
          </a:p>
          <a:p>
            <a:r>
              <a:rPr lang="en-GB" sz="2400" dirty="0" smtClean="0"/>
              <a:t>Interactive Multimedia</a:t>
            </a:r>
            <a:endParaRPr lang="hr-HR" sz="2400" dirty="0" smtClean="0"/>
          </a:p>
          <a:p>
            <a:r>
              <a:rPr lang="en-GB" sz="2400" dirty="0" smtClean="0"/>
              <a:t>Knowledge Management Technologies</a:t>
            </a:r>
            <a:endParaRPr lang="hr-HR" sz="2400" dirty="0" smtClean="0"/>
          </a:p>
          <a:p>
            <a:r>
              <a:rPr lang="en-GB" sz="2400" dirty="0" smtClean="0"/>
              <a:t>Biometrics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en-GB" sz="2400" dirty="0" smtClean="0"/>
              <a:t>Computer Speech and Language Processing</a:t>
            </a:r>
            <a:endParaRPr lang="hr-HR" sz="2400" dirty="0" smtClean="0"/>
          </a:p>
          <a:p>
            <a:r>
              <a:rPr lang="en-GB" sz="2400" dirty="0" smtClean="0"/>
              <a:t>Operating system networking and virtualization</a:t>
            </a:r>
            <a:endParaRPr lang="hr-HR" sz="2400" dirty="0" smtClean="0"/>
          </a:p>
          <a:p>
            <a:r>
              <a:rPr lang="en-GB" sz="2400" dirty="0" smtClean="0"/>
              <a:t>Computer Vision, Image Processing and Pattern Analysis</a:t>
            </a:r>
            <a:endParaRPr lang="hr-HR" sz="2400" dirty="0" smtClean="0"/>
          </a:p>
          <a:p>
            <a:r>
              <a:rPr lang="en-GB" sz="2400" dirty="0" smtClean="0"/>
              <a:t>Business Intelligence</a:t>
            </a:r>
            <a:endParaRPr lang="hr-HR" sz="2400" dirty="0" smtClean="0"/>
          </a:p>
          <a:p>
            <a:r>
              <a:rPr lang="en-GB" sz="2400" dirty="0" smtClean="0"/>
              <a:t>Statistical Machine Translation</a:t>
            </a:r>
            <a:endParaRPr lang="hr-HR" sz="2400" dirty="0" smtClean="0"/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14CDB8-4B44-43F5-B585-608F33FF4DB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jel_eng">
  <a:themeElements>
    <a:clrScheme name="odjel_cr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djel_cr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djel_cr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djel_cr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djel_cr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djel_cr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djel_cr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djel_cr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djel_cr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djel_cr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djel_cr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djel_cr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djel_cr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djel_cr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odjel_eng</Template>
  <TotalTime>2124</TotalTime>
  <Words>559</Words>
  <Application>Microsoft Office PowerPoint</Application>
  <PresentationFormat>Prikaz na zaslonu (4:3)</PresentationFormat>
  <Paragraphs>123</Paragraphs>
  <Slides>14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odjel_eng</vt:lpstr>
      <vt:lpstr>Internationalization of Higher Education: A Case Study of the New Doctoral Study of Informatics at Rijeka University </vt:lpstr>
      <vt:lpstr>Presenters</vt:lpstr>
      <vt:lpstr>Slajd 3</vt:lpstr>
      <vt:lpstr>The presentation is about …</vt:lpstr>
      <vt:lpstr>POSTGRADUATE DOCTORAL STUDY OF INFORMATICS</vt:lpstr>
      <vt:lpstr>Academic collaboration</vt:lpstr>
      <vt:lpstr>Doctoral programme modules</vt:lpstr>
      <vt:lpstr>Information Systems module courses</vt:lpstr>
      <vt:lpstr>Intelligent Computer Systems module courses</vt:lpstr>
      <vt:lpstr>Study requirements</vt:lpstr>
      <vt:lpstr>Institutional strategy for doctoral study programme development </vt:lpstr>
      <vt:lpstr>Erasmus Mundus Programme experience at Department of Informatics (UNIRI)</vt:lpstr>
      <vt:lpstr>Conclusion Student mobility growth rates between 2009-10  and 2010-11</vt:lpstr>
      <vt:lpstr>Q &amp; A time</vt:lpstr>
    </vt:vector>
  </TitlesOfParts>
  <Company>UNIRI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Nataša</dc:creator>
  <cp:lastModifiedBy>Maja</cp:lastModifiedBy>
  <cp:revision>287</cp:revision>
  <dcterms:created xsi:type="dcterms:W3CDTF">2010-08-28T17:42:12Z</dcterms:created>
  <dcterms:modified xsi:type="dcterms:W3CDTF">2012-09-02T14:16:29Z</dcterms:modified>
</cp:coreProperties>
</file>